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698a8334d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698a8334d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698a8334d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698a8334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698a8334d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698a8334d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698a8334d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698a8334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698a8334d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698a8334d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698a8334d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698a8334d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5913b7e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5913b7e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5913b7ef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5913b7ef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5913b7ef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5913b7ef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5913b7ef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5913b7ef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844b3f658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844b3f658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5913b7ef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5913b7ef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5913b7ef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5913b7ef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5913b7ef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5913b7ef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5913b7ef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5913b7ef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5913b7ef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5913b7ef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5913b7ef7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5913b7ef7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45913b7ef7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45913b7ef7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5913b7ef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45913b7ef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844b3f65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844b3f65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4844b3f658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4844b3f658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698a8334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698a8334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844b3f658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4844b3f658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4844b3f658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4844b3f658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844b3f658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844b3f658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698a8334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698a8334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698a8334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698a8334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5913b7ef7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5913b7ef7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698a8334d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698a8334d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698a8334d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698a8334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AUTOLAYOUT">
    <p:bg>
      <p:bgPr>
        <a:solidFill>
          <a:srgbClr val="FFFFF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3"/>
          <p:cNvSpPr/>
          <p:nvPr/>
        </p:nvSpPr>
        <p:spPr>
          <a:xfrm>
            <a:off x="0" y="0"/>
            <a:ext cx="35850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3"/>
          <p:cNvSpPr/>
          <p:nvPr/>
        </p:nvSpPr>
        <p:spPr>
          <a:xfrm>
            <a:off x="4108825" y="636500"/>
            <a:ext cx="1944900" cy="579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3"/>
          <p:cNvSpPr/>
          <p:nvPr/>
        </p:nvSpPr>
        <p:spPr>
          <a:xfrm>
            <a:off x="388425" y="636500"/>
            <a:ext cx="2789700" cy="579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/>
          <p:cNvSpPr txBox="1"/>
          <p:nvPr>
            <p:ph type="title"/>
          </p:nvPr>
        </p:nvSpPr>
        <p:spPr>
          <a:xfrm>
            <a:off x="308775" y="770525"/>
            <a:ext cx="2866800" cy="375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1" type="body"/>
          </p:nvPr>
        </p:nvSpPr>
        <p:spPr>
          <a:xfrm>
            <a:off x="4022850" y="770525"/>
            <a:ext cx="4919400" cy="3811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Relationship Id="rId4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Relationship Id="rId4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Relationship Id="rId4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Patch Matching</a:t>
            </a:r>
            <a:endParaRPr/>
          </a:p>
        </p:txBody>
      </p:sp>
      <p:sp>
        <p:nvSpPr>
          <p:cNvPr id="73" name="Google Shape;73;p14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Kamarsu Sriya Deepika-20161186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D. Shritishma Reddy-20161165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 txBox="1"/>
          <p:nvPr/>
        </p:nvSpPr>
        <p:spPr>
          <a:xfrm>
            <a:off x="5576625" y="3594700"/>
            <a:ext cx="3854400" cy="10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DIP PROJECT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PRESENTATION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every iteration </a:t>
            </a:r>
            <a:endParaRPr/>
          </a:p>
        </p:txBody>
      </p:sp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Random Initialised NNF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9" name="Google Shape;129;p23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¼  iteration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30" name="Google Shape;130;p23"/>
          <p:cNvPicPr preferRelativeResize="0"/>
          <p:nvPr/>
        </p:nvPicPr>
        <p:blipFill rotWithShape="1">
          <a:blip r:embed="rId3">
            <a:alphaModFix/>
          </a:blip>
          <a:srcRect b="11298" l="13134" r="14700" t="7420"/>
          <a:stretch/>
        </p:blipFill>
        <p:spPr>
          <a:xfrm>
            <a:off x="495200" y="2183450"/>
            <a:ext cx="2566124" cy="221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 rotWithShape="1">
          <a:blip r:embed="rId4">
            <a:alphaModFix/>
          </a:blip>
          <a:srcRect b="14081" l="15216" r="15300" t="6179"/>
          <a:stretch/>
        </p:blipFill>
        <p:spPr>
          <a:xfrm>
            <a:off x="5354825" y="1958327"/>
            <a:ext cx="2703700" cy="238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every iteration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¾ th  iteration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38" name="Google Shape;138;p24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1st iteration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39" name="Google Shape;139;p24"/>
          <p:cNvPicPr preferRelativeResize="0"/>
          <p:nvPr/>
        </p:nvPicPr>
        <p:blipFill rotWithShape="1">
          <a:blip r:embed="rId3">
            <a:alphaModFix/>
          </a:blip>
          <a:srcRect b="12232" l="15011" r="15909" t="5395"/>
          <a:stretch/>
        </p:blipFill>
        <p:spPr>
          <a:xfrm>
            <a:off x="311700" y="2003400"/>
            <a:ext cx="3049824" cy="27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/>
          <p:cNvPicPr preferRelativeResize="0"/>
          <p:nvPr/>
        </p:nvPicPr>
        <p:blipFill rotWithShape="1">
          <a:blip r:embed="rId4">
            <a:alphaModFix/>
          </a:blip>
          <a:srcRect b="13552" l="14328" r="15706" t="5390"/>
          <a:stretch/>
        </p:blipFill>
        <p:spPr>
          <a:xfrm>
            <a:off x="5040375" y="1958375"/>
            <a:ext cx="3139125" cy="279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every iteration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2nd iteration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47" name="Google Shape;147;p2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3rd iteration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48" name="Google Shape;148;p25"/>
          <p:cNvPicPr preferRelativeResize="0"/>
          <p:nvPr/>
        </p:nvPicPr>
        <p:blipFill rotWithShape="1">
          <a:blip r:embed="rId3">
            <a:alphaModFix/>
          </a:blip>
          <a:srcRect b="13551" l="15417" r="15507" t="5397"/>
          <a:stretch/>
        </p:blipFill>
        <p:spPr>
          <a:xfrm>
            <a:off x="471175" y="2014625"/>
            <a:ext cx="2924400" cy="26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 rotWithShape="1">
          <a:blip r:embed="rId4">
            <a:alphaModFix/>
          </a:blip>
          <a:srcRect b="13815" l="16220" r="15510" t="4870"/>
          <a:stretch/>
        </p:blipFill>
        <p:spPr>
          <a:xfrm>
            <a:off x="5168850" y="1885275"/>
            <a:ext cx="3163825" cy="289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every iteration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6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4th iteration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56" name="Google Shape;156;p26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57" name="Google Shape;157;p26"/>
          <p:cNvPicPr preferRelativeResize="0"/>
          <p:nvPr/>
        </p:nvPicPr>
        <p:blipFill rotWithShape="1">
          <a:blip r:embed="rId3">
            <a:alphaModFix/>
          </a:blip>
          <a:srcRect b="14324" l="17895" r="16551" t="5016"/>
          <a:stretch/>
        </p:blipFill>
        <p:spPr>
          <a:xfrm>
            <a:off x="2672924" y="1561975"/>
            <a:ext cx="3542847" cy="31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Image</a:t>
            </a:r>
            <a:endParaRPr/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325" y="1413700"/>
            <a:ext cx="3800475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type="title"/>
          </p:nvPr>
        </p:nvSpPr>
        <p:spPr>
          <a:xfrm>
            <a:off x="188725" y="22755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that has to be reconstructed from Source Image</a:t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663" y="1454700"/>
            <a:ext cx="8086725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initialization</a:t>
            </a:r>
            <a:endParaRPr/>
          </a:p>
        </p:txBody>
      </p:sp>
      <p:pic>
        <p:nvPicPr>
          <p:cNvPr id="175" name="Google Shape;175;p29"/>
          <p:cNvPicPr preferRelativeResize="0"/>
          <p:nvPr/>
        </p:nvPicPr>
        <p:blipFill rotWithShape="1">
          <a:blip r:embed="rId3">
            <a:alphaModFix/>
          </a:blip>
          <a:srcRect b="6202" l="6924" r="8522" t="5317"/>
          <a:stretch/>
        </p:blipFill>
        <p:spPr>
          <a:xfrm>
            <a:off x="495225" y="1474400"/>
            <a:ext cx="7552049" cy="328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¼ iteration</a:t>
            </a:r>
            <a:endParaRPr/>
          </a:p>
        </p:txBody>
      </p:sp>
      <p:pic>
        <p:nvPicPr>
          <p:cNvPr id="181" name="Google Shape;181;p30"/>
          <p:cNvPicPr preferRelativeResize="0"/>
          <p:nvPr/>
        </p:nvPicPr>
        <p:blipFill rotWithShape="1">
          <a:blip r:embed="rId3">
            <a:alphaModFix/>
          </a:blip>
          <a:srcRect b="5891" l="7369" r="8305" t="4711"/>
          <a:stretch/>
        </p:blipFill>
        <p:spPr>
          <a:xfrm>
            <a:off x="450200" y="1421475"/>
            <a:ext cx="7900950" cy="335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¾ iteration</a:t>
            </a:r>
            <a:endParaRPr/>
          </a:p>
        </p:txBody>
      </p:sp>
      <p:pic>
        <p:nvPicPr>
          <p:cNvPr id="187" name="Google Shape;187;p31"/>
          <p:cNvPicPr preferRelativeResize="0"/>
          <p:nvPr/>
        </p:nvPicPr>
        <p:blipFill rotWithShape="1">
          <a:blip r:embed="rId3">
            <a:alphaModFix/>
          </a:blip>
          <a:srcRect b="-2310" l="7606" r="8529" t="3574"/>
          <a:stretch/>
        </p:blipFill>
        <p:spPr>
          <a:xfrm>
            <a:off x="528975" y="1406875"/>
            <a:ext cx="8058525" cy="358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1st iteration</a:t>
            </a:r>
            <a:endParaRPr/>
          </a:p>
        </p:txBody>
      </p:sp>
      <p:pic>
        <p:nvPicPr>
          <p:cNvPr id="193" name="Google Shape;193;p32"/>
          <p:cNvPicPr preferRelativeResize="0"/>
          <p:nvPr/>
        </p:nvPicPr>
        <p:blipFill rotWithShape="1">
          <a:blip r:embed="rId3">
            <a:alphaModFix/>
          </a:blip>
          <a:srcRect b="4990" l="7602" r="8757" t="4100"/>
          <a:stretch/>
        </p:blipFill>
        <p:spPr>
          <a:xfrm>
            <a:off x="528975" y="1505575"/>
            <a:ext cx="7799674" cy="33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80" name="Google Shape;80;p15"/>
          <p:cNvSpPr txBox="1"/>
          <p:nvPr>
            <p:ph idx="4294967295" type="body"/>
          </p:nvPr>
        </p:nvSpPr>
        <p:spPr>
          <a:xfrm>
            <a:off x="203250" y="1419350"/>
            <a:ext cx="8737500" cy="29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Match patches using a Randomized Correspondence Algorithm that can be used for structural image editing.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call this algorithm Approximate Nearest Neighbour Algorithm.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Apply the A-NNF Algorithm to one practical application in image processing.(We chose this to be Hole Filling in Images using Patch Matching). 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			</a:t>
            </a:r>
            <a:r>
              <a:rPr lang="en"/>
              <a:t>	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					 				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		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	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2nd iteration</a:t>
            </a:r>
            <a:endParaRPr/>
          </a:p>
        </p:txBody>
      </p:sp>
      <p:pic>
        <p:nvPicPr>
          <p:cNvPr id="199" name="Google Shape;199;p33"/>
          <p:cNvPicPr preferRelativeResize="0"/>
          <p:nvPr/>
        </p:nvPicPr>
        <p:blipFill rotWithShape="1">
          <a:blip r:embed="rId3">
            <a:alphaModFix/>
          </a:blip>
          <a:srcRect b="4383" l="6921" r="7622" t="6530"/>
          <a:stretch/>
        </p:blipFill>
        <p:spPr>
          <a:xfrm>
            <a:off x="495225" y="1595625"/>
            <a:ext cx="8114800" cy="35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3rd iteration</a:t>
            </a:r>
            <a:endParaRPr/>
          </a:p>
        </p:txBody>
      </p:sp>
      <p:pic>
        <p:nvPicPr>
          <p:cNvPr id="205" name="Google Shape;205;p34"/>
          <p:cNvPicPr preferRelativeResize="0"/>
          <p:nvPr/>
        </p:nvPicPr>
        <p:blipFill rotWithShape="1">
          <a:blip r:embed="rId3">
            <a:alphaModFix/>
          </a:blip>
          <a:srcRect b="3779" l="6921" r="7622" t="4703"/>
          <a:stretch/>
        </p:blipFill>
        <p:spPr>
          <a:xfrm>
            <a:off x="495225" y="1451875"/>
            <a:ext cx="7900950" cy="353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4th iteration</a:t>
            </a:r>
            <a:endParaRPr/>
          </a:p>
        </p:txBody>
      </p:sp>
      <p:pic>
        <p:nvPicPr>
          <p:cNvPr id="211" name="Google Shape;211;p35"/>
          <p:cNvPicPr preferRelativeResize="0"/>
          <p:nvPr/>
        </p:nvPicPr>
        <p:blipFill rotWithShape="1">
          <a:blip r:embed="rId3">
            <a:alphaModFix/>
          </a:blip>
          <a:srcRect b="3468" l="6244" r="7622" t="7133"/>
          <a:stretch/>
        </p:blipFill>
        <p:spPr>
          <a:xfrm>
            <a:off x="461450" y="1541925"/>
            <a:ext cx="8283625" cy="332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heoretical </a:t>
            </a:r>
            <a:r>
              <a:rPr lang="en"/>
              <a:t>proof</a:t>
            </a:r>
            <a:endParaRPr/>
          </a:p>
        </p:txBody>
      </p:sp>
      <p:sp>
        <p:nvSpPr>
          <p:cNvPr id="217" name="Google Shape;217;p36"/>
          <p:cNvSpPr txBox="1"/>
          <p:nvPr/>
        </p:nvSpPr>
        <p:spPr>
          <a:xfrm>
            <a:off x="363600" y="2013425"/>
            <a:ext cx="8182200" cy="1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Step1: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start by analyzing the convergence to the exact nearest neighbourhood field and then extend the solution to an approximate solution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Assume A and B have equal number of pixels M (same size)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Probability that the random initialization for a pixel is the best offset=1/M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Probability that the random initialization for all the pixels is not the best offset=(1-1/M)</a:t>
            </a:r>
            <a:r>
              <a:rPr baseline="30000" lang="en"/>
              <a:t>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Probability that at least one pixel has the best offset in the random initialization=1-(1-1/M)</a:t>
            </a:r>
            <a:r>
              <a:rPr baseline="30000" lang="en"/>
              <a:t>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Lim (p)         =1-e</a:t>
            </a:r>
            <a:r>
              <a:rPr baseline="30000" lang="en"/>
              <a:t>-1</a:t>
            </a:r>
            <a:endParaRPr baseline="30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(M-&gt;infinity)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Convergence </a:t>
            </a:r>
            <a:r>
              <a:rPr lang="en"/>
              <a:t>Theoretical</a:t>
            </a:r>
            <a:r>
              <a:rPr lang="en"/>
              <a:t> Proof</a:t>
            </a:r>
            <a:endParaRPr/>
          </a:p>
        </p:txBody>
      </p:sp>
      <p:sp>
        <p:nvSpPr>
          <p:cNvPr id="223" name="Google Shape;223;p37"/>
          <p:cNvSpPr txBox="1"/>
          <p:nvPr/>
        </p:nvSpPr>
        <p:spPr>
          <a:xfrm>
            <a:off x="233800" y="1461225"/>
            <a:ext cx="8598600" cy="3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Step2: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For an approximate solution, we can also consider a “correct” assignment to be any assignment within a small neighbourhood of size ‘C’ pixels around the offset.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 that case p=</a:t>
            </a:r>
            <a:r>
              <a:rPr lang="en"/>
              <a:t>1-(1-C/M)</a:t>
            </a:r>
            <a:r>
              <a:rPr baseline="30000" lang="en"/>
              <a:t>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Lim (p)         =</a:t>
            </a:r>
            <a:r>
              <a:rPr lang="en"/>
              <a:t>1-e</a:t>
            </a:r>
            <a:r>
              <a:rPr baseline="30000" lang="en"/>
              <a:t>-M</a:t>
            </a:r>
            <a:endParaRPr baseline="30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(M-&gt;infinity)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Convergence Theoretical Proof</a:t>
            </a:r>
            <a:endParaRPr/>
          </a:p>
        </p:txBody>
      </p:sp>
      <p:sp>
        <p:nvSpPr>
          <p:cNvPr id="229" name="Google Shape;229;p38"/>
          <p:cNvSpPr txBox="1"/>
          <p:nvPr/>
        </p:nvSpPr>
        <p:spPr>
          <a:xfrm>
            <a:off x="327325" y="1484600"/>
            <a:ext cx="8520600" cy="3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Step-3: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Consider a synthetic example in which both A and B have M pixels each but we are interesed in matching a region of m pixels in A to a region of m pixels in B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 further information is provided about M-m pixels in A and B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1275" y="2443150"/>
            <a:ext cx="1181100" cy="22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Convergence Theoretical Proof</a:t>
            </a:r>
            <a:endParaRPr/>
          </a:p>
        </p:txBody>
      </p:sp>
      <p:sp>
        <p:nvSpPr>
          <p:cNvPr id="236" name="Google Shape;236;p39"/>
          <p:cNvSpPr txBox="1"/>
          <p:nvPr/>
        </p:nvSpPr>
        <p:spPr>
          <a:xfrm>
            <a:off x="175350" y="1285800"/>
            <a:ext cx="8520600" cy="3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probability that any of the m pixels lands within the neighborhood </a:t>
            </a:r>
            <a:r>
              <a:rPr i="1" lang="en"/>
              <a:t>C </a:t>
            </a:r>
            <a:r>
              <a:rPr lang="en"/>
              <a:t>of the correct offset is given by p=</a:t>
            </a:r>
            <a:r>
              <a:rPr lang="en"/>
              <a:t>1-(1-C/M)</a:t>
            </a:r>
            <a:r>
              <a:rPr baseline="30000" lang="en"/>
              <a:t>m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454545"/>
                </a:solidFill>
              </a:rPr>
              <a:t>The probability that we did not converge on iterations 0, 1, ..., </a:t>
            </a:r>
            <a:r>
              <a:rPr i="1" lang="en">
                <a:solidFill>
                  <a:srgbClr val="454545"/>
                </a:solidFill>
              </a:rPr>
              <a:t>t </a:t>
            </a:r>
            <a:r>
              <a:rPr lang="en">
                <a:solidFill>
                  <a:srgbClr val="454545"/>
                </a:solidFill>
              </a:rPr>
              <a:t>1 and converge on iteration </a:t>
            </a:r>
            <a:r>
              <a:rPr i="1" lang="en">
                <a:solidFill>
                  <a:srgbClr val="454545"/>
                </a:solidFill>
              </a:rPr>
              <a:t>t </a:t>
            </a:r>
            <a:r>
              <a:rPr lang="en">
                <a:solidFill>
                  <a:srgbClr val="454545"/>
                </a:solidFill>
              </a:rPr>
              <a:t>is</a:t>
            </a:r>
            <a:endParaRPr>
              <a:solidFill>
                <a:srgbClr val="454545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54545"/>
                </a:solidFill>
              </a:rPr>
              <a:t> </a:t>
            </a:r>
            <a:r>
              <a:rPr i="1" lang="en">
                <a:solidFill>
                  <a:srgbClr val="454545"/>
                </a:solidFill>
              </a:rPr>
              <a:t>p</a:t>
            </a:r>
            <a:r>
              <a:rPr lang="en">
                <a:solidFill>
                  <a:srgbClr val="454545"/>
                </a:solidFill>
              </a:rPr>
              <a:t>(1-</a:t>
            </a:r>
            <a:r>
              <a:rPr i="1" lang="en">
                <a:solidFill>
                  <a:srgbClr val="454545"/>
                </a:solidFill>
              </a:rPr>
              <a:t>p</a:t>
            </a:r>
            <a:r>
              <a:rPr lang="en">
                <a:solidFill>
                  <a:srgbClr val="454545"/>
                </a:solidFill>
              </a:rPr>
              <a:t>)</a:t>
            </a:r>
            <a:r>
              <a:rPr i="1" lang="en">
                <a:solidFill>
                  <a:srgbClr val="454545"/>
                </a:solidFill>
              </a:rPr>
              <a:t>^t </a:t>
            </a:r>
            <a:r>
              <a:rPr lang="en">
                <a:solidFill>
                  <a:srgbClr val="454545"/>
                </a:solidFill>
              </a:rPr>
              <a:t>. </a:t>
            </a:r>
            <a:endParaRPr>
              <a:solidFill>
                <a:srgbClr val="454545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400"/>
              <a:buChar char="●"/>
            </a:pPr>
            <a:r>
              <a:rPr lang="en">
                <a:solidFill>
                  <a:srgbClr val="454545"/>
                </a:solidFill>
              </a:rPr>
              <a:t>The probabilities thus form a geometric distribution, and the expected time of convergence is</a:t>
            </a:r>
            <a:endParaRPr>
              <a:solidFill>
                <a:srgbClr val="454545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54545"/>
                </a:solidFill>
              </a:rPr>
              <a:t>E(t) = 1/</a:t>
            </a:r>
            <a:r>
              <a:rPr i="1" lang="en">
                <a:solidFill>
                  <a:srgbClr val="454545"/>
                </a:solidFill>
              </a:rPr>
              <a:t>p</a:t>
            </a:r>
            <a:r>
              <a:rPr lang="en">
                <a:solidFill>
                  <a:srgbClr val="454545"/>
                </a:solidFill>
              </a:rPr>
              <a:t> -1</a:t>
            </a:r>
            <a:endParaRPr>
              <a:solidFill>
                <a:srgbClr val="454545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400"/>
              <a:buChar char="●"/>
            </a:pPr>
            <a:r>
              <a:rPr lang="en">
                <a:solidFill>
                  <a:srgbClr val="454545"/>
                </a:solidFill>
              </a:rPr>
              <a:t>To simplify , let the relative feature size be gamma=m/M</a:t>
            </a:r>
            <a:endParaRPr>
              <a:solidFill>
                <a:srgbClr val="454545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400"/>
              <a:buChar char="●"/>
            </a:pPr>
            <a:r>
              <a:rPr lang="en">
                <a:solidFill>
                  <a:srgbClr val="454545"/>
                </a:solidFill>
              </a:rPr>
              <a:t>Take the limit as M-&gt;infinity</a:t>
            </a:r>
            <a:endParaRPr>
              <a:solidFill>
                <a:srgbClr val="454545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54545"/>
                </a:solidFill>
              </a:rPr>
              <a:t> </a:t>
            </a:r>
            <a:endParaRPr>
              <a:solidFill>
                <a:srgbClr val="454545"/>
              </a:solidFill>
            </a:endParaRPr>
          </a:p>
        </p:txBody>
      </p:sp>
      <p:pic>
        <p:nvPicPr>
          <p:cNvPr id="237" name="Google Shape;2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5900" y="3039750"/>
            <a:ext cx="367665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9"/>
          <p:cNvSpPr txBox="1"/>
          <p:nvPr/>
        </p:nvSpPr>
        <p:spPr>
          <a:xfrm>
            <a:off x="234025" y="3682275"/>
            <a:ext cx="79140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By taylor expansion for small gamma,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0925" y="4021275"/>
            <a:ext cx="2536675" cy="44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9"/>
          <p:cNvSpPr txBox="1"/>
          <p:nvPr/>
        </p:nvSpPr>
        <p:spPr>
          <a:xfrm>
            <a:off x="303925" y="4465500"/>
            <a:ext cx="83919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&lt;t&gt; is our expected number of iterations to convergence remains a constant for large image resolutions and a small feature size m relative to image resolution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Application: Input</a:t>
            </a:r>
            <a:endParaRPr/>
          </a:p>
        </p:txBody>
      </p:sp>
      <p:sp>
        <p:nvSpPr>
          <p:cNvPr id="246" name="Google Shape;246;p40"/>
          <p:cNvSpPr txBox="1"/>
          <p:nvPr/>
        </p:nvSpPr>
        <p:spPr>
          <a:xfrm>
            <a:off x="180100" y="1508150"/>
            <a:ext cx="8520600" cy="3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325" y="1419325"/>
            <a:ext cx="7664600" cy="345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Application: Mask_image</a:t>
            </a:r>
            <a:endParaRPr/>
          </a:p>
        </p:txBody>
      </p:sp>
      <p:sp>
        <p:nvSpPr>
          <p:cNvPr id="253" name="Google Shape;253;p41"/>
          <p:cNvSpPr txBox="1"/>
          <p:nvPr/>
        </p:nvSpPr>
        <p:spPr>
          <a:xfrm>
            <a:off x="427675" y="1474400"/>
            <a:ext cx="83175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725" y="1474400"/>
            <a:ext cx="8058525" cy="305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Application: Output image</a:t>
            </a:r>
            <a:endParaRPr/>
          </a:p>
        </p:txBody>
      </p:sp>
      <p:sp>
        <p:nvSpPr>
          <p:cNvPr id="260" name="Google Shape;260;p42"/>
          <p:cNvSpPr txBox="1"/>
          <p:nvPr/>
        </p:nvSpPr>
        <p:spPr>
          <a:xfrm>
            <a:off x="371400" y="1384350"/>
            <a:ext cx="8385000" cy="3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42"/>
          <p:cNvPicPr preferRelativeResize="0"/>
          <p:nvPr/>
        </p:nvPicPr>
        <p:blipFill rotWithShape="1">
          <a:blip r:embed="rId3">
            <a:alphaModFix/>
          </a:blip>
          <a:srcRect b="17066" l="13642" r="12974" t="6777"/>
          <a:stretch/>
        </p:blipFill>
        <p:spPr>
          <a:xfrm>
            <a:off x="709050" y="1467900"/>
            <a:ext cx="7933900" cy="338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152750" y="1390500"/>
            <a:ext cx="8520600" cy="30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Patch-based sampling methods have become a popular tool for image and video synthesis and analysis.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Applications include texture synthesis, image and video completion, summarization and retargeting, image recomposition and editing, image stitching and collages, new view synthesis, noise removal and more.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Approximate Nearest Neighbour Algorithm algorithm offers substantial performance improvements over the previous state of the art (20-100x), enabling its use in interactive editing tools.  </a:t>
            </a:r>
            <a:endParaRPr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other editing tools where we can use NNF</a:t>
            </a:r>
            <a:endParaRPr/>
          </a:p>
        </p:txBody>
      </p:sp>
      <p:sp>
        <p:nvSpPr>
          <p:cNvPr id="267" name="Google Shape;267;p43"/>
          <p:cNvSpPr txBox="1"/>
          <p:nvPr/>
        </p:nvSpPr>
        <p:spPr>
          <a:xfrm>
            <a:off x="438950" y="1395600"/>
            <a:ext cx="8340000" cy="3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Image retargeting                                          </a:t>
            </a:r>
            <a:r>
              <a:rPr lang="en" sz="1800"/>
              <a:t>Image Reshuffling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68" name="Google Shape;26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675" y="2079775"/>
            <a:ext cx="3902675" cy="275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913325"/>
            <a:ext cx="4260325" cy="28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4"/>
          <p:cNvSpPr txBox="1"/>
          <p:nvPr/>
        </p:nvSpPr>
        <p:spPr>
          <a:xfrm>
            <a:off x="516700" y="1773225"/>
            <a:ext cx="7973700" cy="17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 You</a:t>
            </a:r>
            <a:endParaRPr sz="6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92" name="Google Shape;92;p17"/>
          <p:cNvSpPr txBox="1"/>
          <p:nvPr/>
        </p:nvSpPr>
        <p:spPr>
          <a:xfrm>
            <a:off x="371400" y="1474400"/>
            <a:ext cx="8460900" cy="3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Illustration of the convergence of Approximate Nearest Neighbour Algorithm theoretically by constructing appropriate use cases.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For the practical proof we reconstructed Image B from Image A using nearest matched patches of Image A obtained from the NNF.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For the application: (Hole Filling of Images using NNF)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Search Space Constraints are given manually to approximate the NNF for patch match of the regions to be filled.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/>
        </p:nvSpPr>
        <p:spPr>
          <a:xfrm>
            <a:off x="287025" y="273375"/>
            <a:ext cx="8624700" cy="4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2125" y="775050"/>
            <a:ext cx="4513225" cy="38505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493200" y="140925"/>
            <a:ext cx="77622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Phases of the Randomised Nearest Neighbour Algorithm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/>
        </p:nvSpPr>
        <p:spPr>
          <a:xfrm>
            <a:off x="0" y="0"/>
            <a:ext cx="8870700" cy="48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Pseudo Code for ANNF Algorithm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[NNF]=PatchMatch(target , source, window) 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//Defined in the paper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radius=source_image_size/4 ; alpha=0.5 ; max_no_iters=-log(w)/log(alpha)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//Random Initialization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NNF-&gt;random_initialization_of_indices_from_source(leaving_padded_indices)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Calculate L2 dists for each pixel window of source and its corresponding pixel window in target linked by random NNF with and store in offset[ 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For max_iters: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For each pixel in target image:(i,j)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//Propagation-&gt;P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Calculate idx=argmin(index)[offset(i,j),offset(i-1,j),offset(i,j-1)]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if(idx==2)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NNF(i,j,1)=NNF(i,j,1)+1;NNF(i,j,2)=NNF(i,j,2);Update offset of (i,j)</a:t>
            </a:r>
            <a:endParaRPr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if(idx==3)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NNF(i,j,1)=NNF(i,j,1);NNF(i,j,2)=NNF(i,j,2)+1;Update offset of (i,j)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//Random Search-&gt;S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Calculate range of search according to radius and max_no_iters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Define the boundaries of search for each pixel according to the above range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Update NNF and offsets if we find a better L2 distance for a window corresponding to (i,j)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/>
        </p:nvSpPr>
        <p:spPr>
          <a:xfrm>
            <a:off x="374075" y="327325"/>
            <a:ext cx="8381700" cy="43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/>
              <a:t>Reconstruction of image: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move with a stride of window_size/2 and reconstruct the image using the patch_matched from source image of the first pixel in each stride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Halting criteria. </a:t>
            </a: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Although different criteria for halting may be used depending on the application, in practice we have found it works well to iterate a fixed number of times. All the results shown here were computed with 4-5 iterations total, after which the NNF has almost always converged.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practical and </a:t>
            </a:r>
            <a:r>
              <a:rPr lang="en"/>
              <a:t>theoretical</a:t>
            </a:r>
            <a:r>
              <a:rPr lang="en"/>
              <a:t> proofs for convergence are provided below: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25" y="151975"/>
            <a:ext cx="8520600" cy="9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Practical Proof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Image				</a:t>
            </a:r>
            <a:endParaRPr/>
          </a:p>
        </p:txBody>
      </p:sp>
      <p:sp>
        <p:nvSpPr>
          <p:cNvPr id="115" name="Google Shape;115;p21"/>
          <p:cNvSpPr txBox="1"/>
          <p:nvPr/>
        </p:nvSpPr>
        <p:spPr>
          <a:xfrm>
            <a:off x="246050" y="1448850"/>
            <a:ext cx="4257600" cy="3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1225" y="1318025"/>
            <a:ext cx="5118975" cy="34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243375" y="30957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that has to be reconstructed from Source Image</a:t>
            </a: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7950" y="1337500"/>
            <a:ext cx="4305475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